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9"/>
  </p:notesMasterIdLst>
  <p:handoutMasterIdLst>
    <p:handoutMasterId r:id="rId40"/>
  </p:handoutMasterIdLst>
  <p:sldIdLst>
    <p:sldId id="440" r:id="rId3"/>
    <p:sldId id="406" r:id="rId4"/>
    <p:sldId id="407" r:id="rId5"/>
    <p:sldId id="418" r:id="rId6"/>
    <p:sldId id="424" r:id="rId7"/>
    <p:sldId id="420" r:id="rId8"/>
    <p:sldId id="419" r:id="rId9"/>
    <p:sldId id="408" r:id="rId10"/>
    <p:sldId id="409" r:id="rId11"/>
    <p:sldId id="441" r:id="rId12"/>
    <p:sldId id="442" r:id="rId13"/>
    <p:sldId id="450" r:id="rId14"/>
    <p:sldId id="421" r:id="rId15"/>
    <p:sldId id="422" r:id="rId16"/>
    <p:sldId id="410" r:id="rId17"/>
    <p:sldId id="411" r:id="rId18"/>
    <p:sldId id="423" r:id="rId19"/>
    <p:sldId id="412" r:id="rId20"/>
    <p:sldId id="413" r:id="rId21"/>
    <p:sldId id="429" r:id="rId22"/>
    <p:sldId id="431" r:id="rId23"/>
    <p:sldId id="432" r:id="rId24"/>
    <p:sldId id="433" r:id="rId25"/>
    <p:sldId id="414" r:id="rId26"/>
    <p:sldId id="415" r:id="rId27"/>
    <p:sldId id="416" r:id="rId28"/>
    <p:sldId id="434" r:id="rId29"/>
    <p:sldId id="435" r:id="rId30"/>
    <p:sldId id="436" r:id="rId31"/>
    <p:sldId id="449" r:id="rId32"/>
    <p:sldId id="451" r:id="rId33"/>
    <p:sldId id="448" r:id="rId34"/>
    <p:sldId id="443" r:id="rId35"/>
    <p:sldId id="444" r:id="rId36"/>
    <p:sldId id="445" r:id="rId37"/>
    <p:sldId id="447" r:id="rId38"/>
  </p:sldIdLst>
  <p:sldSz cx="9144000" cy="6858000" type="screen4x3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74"/>
    <a:srgbClr val="C9A093"/>
    <a:srgbClr val="F1F1F1"/>
    <a:srgbClr val="385592"/>
    <a:srgbClr val="3A5896"/>
    <a:srgbClr val="173A8D"/>
    <a:srgbClr val="1D3C7A"/>
    <a:srgbClr val="21396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92" autoAdjust="0"/>
    <p:restoredTop sz="99267" autoAdjust="0"/>
  </p:normalViewPr>
  <p:slideViewPr>
    <p:cSldViewPr snapToGrid="0">
      <p:cViewPr varScale="1">
        <p:scale>
          <a:sx n="107" d="100"/>
          <a:sy n="107" d="100"/>
        </p:scale>
        <p:origin x="148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4A43CA-CF9A-4A41-BE3F-A9F96B54EF79}" type="datetimeFigureOut">
              <a:rPr lang="ru-RU" smtClean="0"/>
              <a:pPr/>
              <a:t>17.04.2025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871EB-0331-4A33-BDCC-AD46C11B49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854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685800"/>
            <a:ext cx="6000750" cy="2971801"/>
          </a:xfrm>
        </p:spPr>
        <p:txBody>
          <a:bodyPr anchor="b">
            <a:normAutofit/>
          </a:bodyPr>
          <a:lstStyle>
            <a:lvl1pPr algn="l">
              <a:defRPr sz="36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3843868"/>
            <a:ext cx="48006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1575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889F-6612-49A3-8F8C-D0DE8BE8C28E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FEA6A-DBF7-46B6-870C-421CB88DC5B5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171009" y="8467"/>
            <a:ext cx="28575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81128" y="91546"/>
            <a:ext cx="4560491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26869" y="228600"/>
            <a:ext cx="371475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01878" y="32279"/>
            <a:ext cx="3639742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884070" y="609602"/>
            <a:ext cx="325754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71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889F-6612-49A3-8F8C-D0DE8BE8C28E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FEA6A-DBF7-46B6-870C-421CB88DC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486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006600"/>
            <a:ext cx="6400801" cy="2281600"/>
          </a:xfrm>
        </p:spPr>
        <p:txBody>
          <a:bodyPr anchor="b">
            <a:normAutofit/>
          </a:bodyPr>
          <a:lstStyle>
            <a:lvl1pPr algn="l">
              <a:defRPr sz="27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495800"/>
            <a:ext cx="64008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889F-6612-49A3-8F8C-D0DE8BE8C28E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FEA6A-DBF7-46B6-870C-421CB88DC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816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685801"/>
            <a:ext cx="3703241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685801"/>
            <a:ext cx="370085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889F-6612-49A3-8F8C-D0DE8BE8C28E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FEA6A-DBF7-46B6-870C-421CB88DC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988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685800"/>
            <a:ext cx="3487340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59" y="1270529"/>
            <a:ext cx="3703241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299" y="685800"/>
            <a:ext cx="3498851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09" y="1262062"/>
            <a:ext cx="3696891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889F-6612-49A3-8F8C-D0DE8BE8C28E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FEA6A-DBF7-46B6-870C-421CB88DC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112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889F-6612-49A3-8F8C-D0DE8BE8C28E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FEA6A-DBF7-46B6-870C-421CB88DC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466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889F-6612-49A3-8F8C-D0DE8BE8C28E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FEA6A-DBF7-46B6-870C-421CB88DC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035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685800"/>
            <a:ext cx="2743200" cy="13716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685800"/>
            <a:ext cx="44577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2209800"/>
            <a:ext cx="2743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889F-6612-49A3-8F8C-D0DE8BE8C28E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FEA6A-DBF7-46B6-870C-421CB88DC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889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447800"/>
            <a:ext cx="4514850" cy="114300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914400"/>
            <a:ext cx="2460731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09" y="2777067"/>
            <a:ext cx="4516041" cy="2048933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889F-6612-49A3-8F8C-D0DE8BE8C28E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FEA6A-DBF7-46B6-870C-421CB88DC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066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0" y="533400"/>
            <a:ext cx="8114109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843867"/>
            <a:ext cx="6228158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889F-6612-49A3-8F8C-D0DE8BE8C28E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FEA6A-DBF7-46B6-870C-421CB88DC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877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 anchor="ctr">
            <a:normAutofit/>
          </a:bodyPr>
          <a:lstStyle>
            <a:lvl1pPr algn="l">
              <a:defRPr sz="24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114800"/>
            <a:ext cx="6401991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889F-6612-49A3-8F8C-D0DE8BE8C28E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FEA6A-DBF7-46B6-870C-421CB88DC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0318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685800"/>
            <a:ext cx="6858001" cy="27432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3429000"/>
            <a:ext cx="64008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301068"/>
            <a:ext cx="64008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889F-6612-49A3-8F8C-D0DE8BE8C28E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FEA6A-DBF7-46B6-870C-421CB88DC5B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98859" y="812222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059" y="2768601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55298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3429000"/>
            <a:ext cx="6400800" cy="1697400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5132981"/>
            <a:ext cx="6401993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889F-6612-49A3-8F8C-D0DE8BE8C28E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FEA6A-DBF7-46B6-870C-421CB88DC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7456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85800"/>
            <a:ext cx="6858000" cy="27432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978400"/>
            <a:ext cx="64008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889F-6612-49A3-8F8C-D0DE8BE8C28E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FEA6A-DBF7-46B6-870C-421CB88DC5B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98859" y="812222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4059" y="2768601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1625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766733"/>
            <a:ext cx="64008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889F-6612-49A3-8F8C-D0DE8BE8C28E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FEA6A-DBF7-46B6-870C-421CB88DC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8266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889F-6612-49A3-8F8C-D0DE8BE8C28E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FEA6A-DBF7-46B6-870C-421CB88DC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7788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685800"/>
            <a:ext cx="154305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85800"/>
            <a:ext cx="58674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889F-6612-49A3-8F8C-D0DE8BE8C28E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FEA6A-DBF7-46B6-870C-421CB88DC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042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0"/>
          <a:stretch/>
        </p:blipFill>
        <p:spPr>
          <a:xfrm>
            <a:off x="0" y="0"/>
            <a:ext cx="4343400" cy="6858000"/>
          </a:xfrm>
          <a:prstGeom prst="rect">
            <a:avLst/>
          </a:prstGeom>
        </p:spPr>
      </p:pic>
      <p:sp>
        <p:nvSpPr>
          <p:cNvPr id="18" name="Прямоугольник 17"/>
          <p:cNvSpPr/>
          <p:nvPr userDrawn="1"/>
        </p:nvSpPr>
        <p:spPr>
          <a:xfrm>
            <a:off x="1304365" y="0"/>
            <a:ext cx="3039035" cy="59436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65729"/>
            <a:ext cx="7886700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2012" y="1"/>
            <a:ext cx="7866529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905227" y="2963334"/>
            <a:ext cx="2236394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159" y="4487333"/>
            <a:ext cx="64008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685801"/>
            <a:ext cx="64008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8309" y="6172201"/>
            <a:ext cx="12001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841889F-6612-49A3-8F8C-D0DE8BE8C28E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159" y="6172201"/>
            <a:ext cx="56578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5578476"/>
            <a:ext cx="856684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AEFEA6A-DBF7-46B6-870C-421CB88DC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1385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>
            <a:extLst>
              <a:ext uri="{FF2B5EF4-FFF2-40B4-BE49-F238E27FC236}">
                <a16:creationId xmlns:a16="http://schemas.microsoft.com/office/drawing/2014/main" id="{ADA6E0A9-D296-B81F-1803-9BE6734BC4D7}"/>
              </a:ext>
            </a:extLst>
          </p:cNvPr>
          <p:cNvSpPr txBox="1">
            <a:spLocks/>
          </p:cNvSpPr>
          <p:nvPr/>
        </p:nvSpPr>
        <p:spPr>
          <a:xfrm>
            <a:off x="997527" y="1094788"/>
            <a:ext cx="3235535" cy="415053"/>
          </a:xfrm>
          <a:prstGeom prst="rect">
            <a:avLst/>
          </a:prstGeom>
          <a:effectLst/>
        </p:spPr>
        <p:txBody>
          <a:bodyPr vert="horz" lIns="51435" tIns="25718" rIns="51435" bIns="25718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/>
            <a:r>
              <a:rPr lang="ru-RU" sz="1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ОБЩЕРОССИЙСКИЙ ПРОФСОЮЗ ОБРАЗОВАНИЯ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B3675E-33C8-2C79-A677-3177E3B95409}"/>
              </a:ext>
            </a:extLst>
          </p:cNvPr>
          <p:cNvSpPr txBox="1"/>
          <p:nvPr/>
        </p:nvSpPr>
        <p:spPr>
          <a:xfrm>
            <a:off x="1256066" y="4852482"/>
            <a:ext cx="3545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endParaRPr lang="ru-RU" sz="135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42900"/>
            <a:endParaRPr lang="ru-RU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424EFE-0EFD-0DE6-7358-3F949C105CBF}"/>
              </a:ext>
            </a:extLst>
          </p:cNvPr>
          <p:cNvSpPr txBox="1"/>
          <p:nvPr/>
        </p:nvSpPr>
        <p:spPr>
          <a:xfrm>
            <a:off x="815788" y="2366681"/>
            <a:ext cx="55312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ru-RU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Проведение уполномоченными (доверенными) лицами по охране труда обследований образовательных организаций перед приёмкой к новому учебному году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78582" y="4748606"/>
            <a:ext cx="36679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ru-RU" sz="13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Лукшин</a:t>
            </a:r>
            <a:r>
              <a:rPr lang="ru-RU" sz="13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Венегдит</a:t>
            </a:r>
            <a:r>
              <a:rPr lang="ru-RU" sz="13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Николаевич, </a:t>
            </a:r>
          </a:p>
          <a:p>
            <a:pPr defTabSz="342900"/>
            <a:r>
              <a:rPr lang="ru-RU" sz="13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внештатный технический инспектор труда </a:t>
            </a:r>
          </a:p>
          <a:p>
            <a:pPr defTabSz="342900"/>
            <a:r>
              <a:rPr lang="ru-RU" sz="13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республиканской организации</a:t>
            </a:r>
          </a:p>
          <a:p>
            <a:pPr defTabSz="342900"/>
            <a:r>
              <a:rPr lang="ru-RU" sz="13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Общероссийского Профсоюза образования.</a:t>
            </a:r>
          </a:p>
          <a:p>
            <a:pPr algn="r" defTabSz="342900"/>
            <a:endParaRPr lang="ru-RU" sz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4ECB5E-D4B4-4113-AEA3-1A81C6BC40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12" y="1581769"/>
            <a:ext cx="1174376" cy="78491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D0B16D-F5EA-426E-835C-F7144170F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682" y="1541567"/>
            <a:ext cx="815789" cy="82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72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FE88AF-E0F8-44C6-9017-9AA849D29212}"/>
              </a:ext>
            </a:extLst>
          </p:cNvPr>
          <p:cNvSpPr txBox="1"/>
          <p:nvPr/>
        </p:nvSpPr>
        <p:spPr>
          <a:xfrm>
            <a:off x="107577" y="80682"/>
            <a:ext cx="8695764" cy="695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Визуальный осмотр зданий и сооружений</a:t>
            </a:r>
          </a:p>
          <a:p>
            <a:pPr algn="ctr"/>
            <a:endParaRPr lang="ru-RU" b="1" dirty="0"/>
          </a:p>
          <a:p>
            <a:pPr algn="just"/>
            <a:r>
              <a:rPr lang="ru-RU" b="1" dirty="0"/>
              <a:t>Целью</a:t>
            </a:r>
            <a:r>
              <a:rPr lang="ru-RU" dirty="0"/>
              <a:t> визуальных обследований является получение информации о фактическом техническом состоянии </a:t>
            </a:r>
            <a:r>
              <a:rPr lang="ru-RU" b="1" dirty="0"/>
              <a:t>зданий и сооружений</a:t>
            </a:r>
            <a:r>
              <a:rPr lang="ru-RU" dirty="0"/>
              <a:t>, их отдельных конструктивных </a:t>
            </a:r>
            <a:r>
              <a:rPr lang="ru-RU" b="1" dirty="0"/>
              <a:t>элементов</a:t>
            </a:r>
            <a:r>
              <a:rPr lang="ru-RU" dirty="0"/>
              <a:t>.</a:t>
            </a:r>
          </a:p>
          <a:p>
            <a:pPr algn="just"/>
            <a:endParaRPr lang="ru-RU" sz="800" dirty="0"/>
          </a:p>
          <a:p>
            <a:pPr algn="just"/>
            <a:r>
              <a:rPr lang="ru-RU" b="1" dirty="0"/>
              <a:t>Проверка с территории:</a:t>
            </a:r>
          </a:p>
          <a:p>
            <a:pPr algn="just"/>
            <a:r>
              <a:rPr lang="ru-RU" b="1" dirty="0"/>
              <a:t>Необходимо осматривать систему отвода поверхностных вод </a:t>
            </a:r>
            <a:r>
              <a:rPr lang="ru-RU" dirty="0"/>
              <a:t>на всей территории и непосредственно от стен </a:t>
            </a:r>
            <a:r>
              <a:rPr lang="ru-RU" b="1" dirty="0"/>
              <a:t>по периметру зданий и сооружений. </a:t>
            </a:r>
            <a:r>
              <a:rPr lang="ru-RU" dirty="0"/>
              <a:t>При наличии уклона грунта от здания, здание находится на небольшом возвышении и талая вода, а также дождевые потоки будут направляться от фундамента здания.</a:t>
            </a:r>
          </a:p>
          <a:p>
            <a:pPr algn="just"/>
            <a:endParaRPr lang="ru-RU" sz="800" dirty="0"/>
          </a:p>
          <a:p>
            <a:pPr algn="just"/>
            <a:r>
              <a:rPr lang="ru-RU" b="1" dirty="0"/>
              <a:t>Должен быть организованный водосток с кровли. </a:t>
            </a:r>
            <a:r>
              <a:rPr lang="ru-RU" dirty="0"/>
              <a:t>Главное назначение водостоков, которые необходимы для всех зданий – это организация контролируемого отвода дождевой и талой воды с поверхности кровли. </a:t>
            </a:r>
          </a:p>
          <a:p>
            <a:pPr algn="just"/>
            <a:endParaRPr lang="ru-RU" sz="800" dirty="0"/>
          </a:p>
          <a:p>
            <a:pPr algn="just"/>
            <a:r>
              <a:rPr lang="ru-RU" b="1" dirty="0"/>
              <a:t>Без обустройства водосточной системы</a:t>
            </a:r>
            <a:r>
              <a:rPr lang="ru-RU" dirty="0"/>
              <a:t>, </a:t>
            </a:r>
            <a:r>
              <a:rPr lang="ru-RU" dirty="0" err="1"/>
              <a:t>стекаемая</a:t>
            </a:r>
            <a:r>
              <a:rPr lang="ru-RU" dirty="0"/>
              <a:t> по крыше вода замачивает стены, разрушает отмостки, образовывает огромные лужи воды, которая в последствии проникает в подвал и </a:t>
            </a:r>
            <a:r>
              <a:rPr lang="ru-RU" b="1" dirty="0"/>
              <a:t>весь процесс может завершиться разрушением цоколя и фундамента. </a:t>
            </a:r>
          </a:p>
          <a:p>
            <a:pPr algn="just"/>
            <a:endParaRPr lang="ru-RU" sz="800" b="1" dirty="0"/>
          </a:p>
          <a:p>
            <a:pPr algn="just"/>
            <a:r>
              <a:rPr lang="ru-RU" b="1" dirty="0"/>
              <a:t>Большое значение имеет наличие </a:t>
            </a:r>
            <a:r>
              <a:rPr lang="ru-RU" b="1" dirty="0" err="1"/>
              <a:t>отмостков</a:t>
            </a:r>
            <a:r>
              <a:rPr lang="ru-RU" b="1" dirty="0"/>
              <a:t> вокруг зданий и сооружений.</a:t>
            </a:r>
            <a:r>
              <a:rPr lang="ru-RU" dirty="0"/>
              <a:t> Отмостки по периметру здания должны плотно примыкать к цоколю. Отход отмостки от стен не допускается. Уклон отмостки от здания должен быть не менее 1% и не более 10%. </a:t>
            </a:r>
          </a:p>
          <a:p>
            <a:pPr algn="just"/>
            <a:r>
              <a:rPr lang="ru-RU" dirty="0"/>
              <a:t>Ширина отмостки должна быть при глинистых грунтах - не менее 100 см., при песчаных грунтах - не менее 70 см. </a:t>
            </a:r>
          </a:p>
          <a:p>
            <a:pPr algn="just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50204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F41E2B-1F91-4A34-ACBB-F208A2B40FCC}"/>
              </a:ext>
            </a:extLst>
          </p:cNvPr>
          <p:cNvSpPr txBox="1"/>
          <p:nvPr/>
        </p:nvSpPr>
        <p:spPr>
          <a:xfrm>
            <a:off x="80682" y="197225"/>
            <a:ext cx="8866094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                                                              </a:t>
            </a:r>
            <a:r>
              <a:rPr lang="ru-RU" sz="2000" b="1" dirty="0"/>
              <a:t>Стены здания</a:t>
            </a:r>
          </a:p>
          <a:p>
            <a:pPr algn="just"/>
            <a:endParaRPr lang="ru-RU" sz="800" dirty="0"/>
          </a:p>
          <a:p>
            <a:pPr algn="just"/>
            <a:r>
              <a:rPr lang="ru-RU" b="1" dirty="0"/>
              <a:t>Наблюдение за трещинами</a:t>
            </a:r>
          </a:p>
          <a:p>
            <a:pPr algn="just"/>
            <a:r>
              <a:rPr lang="ru-RU" dirty="0"/>
              <a:t>При обнаружении трещин на несущих стенах и перегородках зданий, наблюдения за развитием трещин на стенах проводятся ответственным лицом круглогодично путем ежедневного наблюдения за показаниями установленных «маяков».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D24662-E363-46BD-B6E0-DCE4045B9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254" y="1766047"/>
            <a:ext cx="5926946" cy="2592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D43622-EB81-41CB-BFEB-48D197920365}"/>
              </a:ext>
            </a:extLst>
          </p:cNvPr>
          <p:cNvSpPr txBox="1"/>
          <p:nvPr/>
        </p:nvSpPr>
        <p:spPr>
          <a:xfrm>
            <a:off x="251012" y="4428565"/>
            <a:ext cx="86957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Появление трещин в стенах зданий </a:t>
            </a:r>
            <a:r>
              <a:rPr lang="ru-RU" dirty="0"/>
              <a:t>может вызываться следующими причинами: разрушение 5 метровой газонной зоны вокруг здания, которое приводит к неравномерной осадке стен путем просачивания ливневой «верховодки» в грунт с вымыванием грунта из-под подошвы фундамента; вследствие аварий трубопроводов, намокания и осадки грунтов под фундаментом из-за повреждения или отсутствия отмостки, разрушения гидроизоляции между фундаментом и стеной, отсутствия организованного слива атмосферных осадков с крыши и отвода его от здания, либо в дренажную систему. </a:t>
            </a:r>
          </a:p>
        </p:txBody>
      </p:sp>
    </p:spTree>
    <p:extLst>
      <p:ext uri="{BB962C8B-B14F-4D97-AF65-F5344CB8AC3E}">
        <p14:creationId xmlns:p14="http://schemas.microsoft.com/office/powerpoint/2010/main" val="462236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88" y="1120617"/>
            <a:ext cx="7727181" cy="482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450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A1919F-161B-427C-A4BC-5BB81A53A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735" y="565395"/>
            <a:ext cx="2054530" cy="6592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971AE6-D289-4192-B6B0-2A52A2F672DB}"/>
              </a:ext>
            </a:extLst>
          </p:cNvPr>
          <p:cNvSpPr txBox="1"/>
          <p:nvPr/>
        </p:nvSpPr>
        <p:spPr>
          <a:xfrm>
            <a:off x="425669" y="1424763"/>
            <a:ext cx="76235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3BC11E-DE0F-4E01-BA73-C9EA728D7F5C}"/>
              </a:ext>
            </a:extLst>
          </p:cNvPr>
          <p:cNvSpPr txBox="1"/>
          <p:nvPr/>
        </p:nvSpPr>
        <p:spPr>
          <a:xfrm>
            <a:off x="874207" y="1335741"/>
            <a:ext cx="7546312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Нижний конец гимнастического каната для лазанья в спортзале должен быть защищен от раскручивания </a:t>
            </a:r>
          </a:p>
          <a:p>
            <a:pPr algn="just"/>
            <a:r>
              <a:rPr lang="ru-RU" sz="1200" i="1" dirty="0"/>
              <a:t>(п.4.2.2 ГОСТ Р 57539-2017 Национальный стандарт Российской  Федерации. Оборудование гимнастическое. Канаты гимнастические. Размеры, требования безопасности и методы испытаний)</a:t>
            </a:r>
          </a:p>
          <a:p>
            <a:pPr algn="just"/>
            <a:endParaRPr lang="ru-RU" sz="1600" i="1" dirty="0"/>
          </a:p>
          <a:p>
            <a:pPr algn="just"/>
            <a:endParaRPr lang="ru-RU" dirty="0"/>
          </a:p>
          <a:p>
            <a:pPr algn="just"/>
            <a:r>
              <a:rPr lang="ru-RU" dirty="0"/>
              <a:t>Около гимнастического каната для лазанья в спортзале размещается предупредительная надпись "Не завязывать канат узлом" и предупредительная табличка </a:t>
            </a:r>
          </a:p>
          <a:p>
            <a:pPr algn="just"/>
            <a:r>
              <a:rPr lang="ru-RU" sz="1200" i="1" dirty="0"/>
              <a:t>(п.6.3 ГОСТ Р 57539-2017 Национальный стандарт Российской  Федерации. Оборудование гимнастическое. Канаты гимнастические. Размеры, требования безопасности и методы испытаний)</a:t>
            </a:r>
          </a:p>
          <a:p>
            <a:pPr algn="just"/>
            <a:endParaRPr lang="ru-RU" sz="1600" i="1" dirty="0"/>
          </a:p>
          <a:p>
            <a:pPr algn="just"/>
            <a:endParaRPr lang="ru-RU" i="1" dirty="0"/>
          </a:p>
          <a:p>
            <a:pPr algn="just"/>
            <a:r>
              <a:rPr lang="ru-RU" i="1" dirty="0"/>
              <a:t>В спортзале конец гимнастического каната для лазанья должен быть не ниже 400-500 мм от пола </a:t>
            </a:r>
          </a:p>
          <a:p>
            <a:pPr algn="just"/>
            <a:r>
              <a:rPr lang="ru-RU" sz="1200" i="1" dirty="0"/>
              <a:t>(п.3.1 рисунок 1 ГОСТ Р 57539-2017 Национальный стандарт Российской  Федерации. Оборудование гимнастическое. Канаты гимнастические. Размеры, требования безопасности и методы испытаний) </a:t>
            </a:r>
          </a:p>
        </p:txBody>
      </p:sp>
    </p:spTree>
    <p:extLst>
      <p:ext uri="{BB962C8B-B14F-4D97-AF65-F5344CB8AC3E}">
        <p14:creationId xmlns:p14="http://schemas.microsoft.com/office/powerpoint/2010/main" val="2931162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A39352-309A-431A-BB3E-1CD715BED914}"/>
              </a:ext>
            </a:extLst>
          </p:cNvPr>
          <p:cNvSpPr txBox="1"/>
          <p:nvPr/>
        </p:nvSpPr>
        <p:spPr>
          <a:xfrm>
            <a:off x="636494" y="340660"/>
            <a:ext cx="7943980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b="1" dirty="0"/>
              <a:t>Нагревательные приборы и трубопроводы </a:t>
            </a:r>
            <a:r>
              <a:rPr lang="ru-RU" dirty="0"/>
              <a:t>в спортивных залах не должны, как правило, выступать из плоскости стен в пределах высоты до 2 м от пола </a:t>
            </a:r>
            <a:r>
              <a:rPr lang="ru-RU" sz="1400" i="1" dirty="0"/>
              <a:t>(п.11.1.12 СП 31-112-2004 Физкультурно-спортивные залы.Часть1).</a:t>
            </a:r>
          </a:p>
          <a:p>
            <a:pPr algn="just"/>
            <a:r>
              <a:rPr lang="ru-RU" dirty="0"/>
              <a:t> 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В случаях, когда </a:t>
            </a:r>
            <a:r>
              <a:rPr lang="ru-RU" b="1" dirty="0"/>
              <a:t>нагревательные приборы и трубопроводы </a:t>
            </a:r>
            <a:r>
              <a:rPr lang="ru-RU" dirty="0"/>
              <a:t>выступают из плоскости стен или вынужденно устанавливаются на высоте до 2 м от пола, они закрываются щитами или иными средствами, исключающими ожоги и другие возможные травмы </a:t>
            </a:r>
            <a:r>
              <a:rPr lang="ru-RU" sz="1400" i="1" dirty="0"/>
              <a:t>(п.11.1.12 СП 31-112-2004 Физкультурно-спортивные залы. Часть1).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70BEFF-EB21-4BE1-BF24-D851D1F1AE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79" r="23029"/>
          <a:stretch/>
        </p:blipFill>
        <p:spPr>
          <a:xfrm>
            <a:off x="4608484" y="3079871"/>
            <a:ext cx="3836894" cy="26848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8A9C0A-C379-49F9-9011-5C246F5DF187}"/>
              </a:ext>
            </a:extLst>
          </p:cNvPr>
          <p:cNvSpPr txBox="1"/>
          <p:nvPr/>
        </p:nvSpPr>
        <p:spPr>
          <a:xfrm>
            <a:off x="636495" y="3792071"/>
            <a:ext cx="387521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Ограждения из древесно-стружечных плит к использованию </a:t>
            </a:r>
            <a:r>
              <a:rPr lang="ru-RU" b="1" dirty="0"/>
              <a:t>не допускаются </a:t>
            </a:r>
          </a:p>
          <a:p>
            <a:r>
              <a:rPr lang="ru-RU" sz="1400" i="1" dirty="0"/>
              <a:t>(п. 2.7.5 СП 2.4.3648-20 Санитарно-эпидемиологические требования к организациям воспитания и обучения, отдыха и оздоровления детей и молодежи)</a:t>
            </a:r>
          </a:p>
        </p:txBody>
      </p:sp>
    </p:spTree>
    <p:extLst>
      <p:ext uri="{BB962C8B-B14F-4D97-AF65-F5344CB8AC3E}">
        <p14:creationId xmlns:p14="http://schemas.microsoft.com/office/powerpoint/2010/main" val="737128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4945" y="510371"/>
            <a:ext cx="78829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Требования к разметке баскетбольных площадок для </a:t>
            </a:r>
          </a:p>
          <a:p>
            <a:pPr algn="ctr"/>
            <a:r>
              <a:rPr lang="ru-RU" b="1" dirty="0"/>
              <a:t>«нестандартных» учебно-тренировочных залов 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733" y="2679403"/>
            <a:ext cx="6271042" cy="417859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44945" y="1027976"/>
            <a:ext cx="76199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just"/>
            <a:r>
              <a:rPr lang="ru-RU" dirty="0"/>
              <a:t>Большое количество травм во время игры в «Баскетбол» происходит по причине уменьшения зоны безопасности по периметру зала между стеной зала и баскетбольной площадкой. Играющие не успевают увернуться от столкновения с стеной зала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0213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5083" y="98612"/>
            <a:ext cx="452717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u="sng" dirty="0"/>
              <a:t>Физкультурно-спортивная зона</a:t>
            </a:r>
            <a:endParaRPr lang="ru-RU" sz="25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69451" y="5331983"/>
            <a:ext cx="850669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Спортивные площадки должны иметь ровную, хорошо утрамбованную грунтовую, травяную или из синтетических материалов поверхность, ограниченную полосами ориентации шириной 1-1,5 м с покрытием иной фактуры </a:t>
            </a:r>
            <a:r>
              <a:rPr lang="ru-RU" sz="1400" i="1" dirty="0"/>
              <a:t>(п. 8.11 СП 82.13330.2016 Благоустройство территорий). </a:t>
            </a:r>
          </a:p>
        </p:txBody>
      </p:sp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9" y="615961"/>
            <a:ext cx="7232620" cy="39803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09738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C4B6CB-8A7A-451C-B5A8-1B5AA851AD79}"/>
              </a:ext>
            </a:extLst>
          </p:cNvPr>
          <p:cNvSpPr txBox="1"/>
          <p:nvPr/>
        </p:nvSpPr>
        <p:spPr>
          <a:xfrm>
            <a:off x="712381" y="1305342"/>
            <a:ext cx="787872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Оборудование спортивных площадок рекомендуется окрашивать в яркие цвета и размещать так, чтобы оно контрастировало с окружающим фоном     </a:t>
            </a:r>
            <a:r>
              <a:rPr lang="ru-RU" sz="1400" i="1" dirty="0"/>
              <a:t>(п. 8.12 СП 82.13330.2016 Благоустройство территорий). </a:t>
            </a:r>
          </a:p>
          <a:p>
            <a:pPr algn="just"/>
            <a:r>
              <a:rPr lang="ru-RU" dirty="0"/>
              <a:t> 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	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r>
              <a:rPr lang="ru-RU" dirty="0"/>
              <a:t>К покрытиям (поверхностям) беговых дорожек, спортивных и игровых площадок устанавливается следующее требование:</a:t>
            </a:r>
          </a:p>
          <a:p>
            <a:pPr algn="just"/>
            <a:r>
              <a:rPr lang="ru-RU" dirty="0"/>
              <a:t>- поверхности и/или покрытия площадок должны быть ровными: не допускается наличие неровностей, превышающих 10 мм. </a:t>
            </a:r>
          </a:p>
          <a:p>
            <a:pPr algn="just"/>
            <a:r>
              <a:rPr lang="ru-RU" sz="1400" i="1" dirty="0"/>
              <a:t>(п.4.1 ГОСТ Р 56199-2014 Объекты спорта. Требования безопасности на спортивных сооружениях образовательных организаций).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4B71EAC-9921-4476-AD9E-36B67EA41D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01" b="35046"/>
          <a:stretch/>
        </p:blipFill>
        <p:spPr>
          <a:xfrm>
            <a:off x="1752600" y="2433917"/>
            <a:ext cx="5638799" cy="199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12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995" y="249382"/>
            <a:ext cx="8294546" cy="62916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/>
              <a:t>Определение устойчивости и прочности ворот для футбола и мини-футбола</a:t>
            </a:r>
            <a:br>
              <a:rPr lang="ru-RU" sz="2000" b="1" dirty="0"/>
            </a:br>
            <a:endParaRPr lang="ru-RU" sz="2000" b="1" dirty="0"/>
          </a:p>
        </p:txBody>
      </p:sp>
      <p:pic>
        <p:nvPicPr>
          <p:cNvPr id="4" name="Рисунок 3" descr="ГОСТ Р 56199-2014 Объекты спорта. Требования безопасности на спортивных сооружениях образовательных организаций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5" y="1191494"/>
            <a:ext cx="4217410" cy="25861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91927" y="3812770"/>
            <a:ext cx="85348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Проверка стабильности футбольных ворот</a:t>
            </a:r>
            <a:endParaRPr lang="ru-RU" dirty="0"/>
          </a:p>
          <a:p>
            <a:pPr algn="just"/>
            <a:r>
              <a:rPr lang="ru-RU" dirty="0"/>
              <a:t>Ворота устанавливают в положение, предназначенное для использования. Прикладывают </a:t>
            </a:r>
            <a:r>
              <a:rPr lang="ru-RU" u="sng" dirty="0"/>
              <a:t>горизонтально направленную силу </a:t>
            </a:r>
            <a:r>
              <a:rPr lang="ru-RU" b="1" u="sng" dirty="0"/>
              <a:t>110 </a:t>
            </a:r>
            <a:r>
              <a:rPr lang="ru-RU" b="1" u="sng" dirty="0" err="1"/>
              <a:t>кГ</a:t>
            </a:r>
            <a:r>
              <a:rPr lang="ru-RU" b="1" u="sng" dirty="0"/>
              <a:t> </a:t>
            </a:r>
            <a:r>
              <a:rPr lang="ru-RU" dirty="0"/>
              <a:t>к верхней части центра перекладины на 1 мин±10 с, используя для этого веревку длиной </a:t>
            </a:r>
            <a:r>
              <a:rPr lang="ru-RU" b="1" dirty="0"/>
              <a:t>3м</a:t>
            </a:r>
            <a:r>
              <a:rPr lang="ru-RU" dirty="0"/>
              <a:t>. Ворота не должны опрокидываться или скользить.</a:t>
            </a:r>
          </a:p>
          <a:p>
            <a:pPr algn="just"/>
            <a:endParaRPr lang="ru-RU" dirty="0"/>
          </a:p>
          <a:p>
            <a:pPr algn="just"/>
            <a:r>
              <a:rPr lang="ru-RU" b="1" dirty="0"/>
              <a:t>Должна быть специально оборудованная беговая дорожка </a:t>
            </a:r>
            <a:r>
              <a:rPr lang="ru-RU" dirty="0"/>
              <a:t>по периметру футбольного поля шириной не менее </a:t>
            </a:r>
            <a:r>
              <a:rPr lang="ru-RU" b="1" dirty="0"/>
              <a:t>2м.</a:t>
            </a:r>
            <a:r>
              <a:rPr lang="ru-RU" dirty="0"/>
              <a:t> без бугров, ям и скользкого грунта, травяного покрова </a:t>
            </a:r>
            <a:r>
              <a:rPr lang="ru-RU" sz="1400" i="1" dirty="0"/>
              <a:t>(п.п.45, 46 Правил безопасности занятий по физической культуре и спорту в общеобразовательных школах).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59340" y="1191494"/>
            <a:ext cx="41062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Проверка прочности ворот</a:t>
            </a:r>
            <a:endParaRPr lang="ru-RU" dirty="0"/>
          </a:p>
          <a:p>
            <a:r>
              <a:rPr lang="ru-RU" dirty="0"/>
              <a:t>Прикладывают </a:t>
            </a:r>
            <a:r>
              <a:rPr lang="ru-RU" u="sng" dirty="0"/>
              <a:t>вертикально направленную силу </a:t>
            </a:r>
            <a:r>
              <a:rPr lang="ru-RU" b="1" u="sng" dirty="0"/>
              <a:t>180 </a:t>
            </a:r>
            <a:r>
              <a:rPr lang="ru-RU" b="1" u="sng" dirty="0" err="1"/>
              <a:t>кГ</a:t>
            </a:r>
            <a:r>
              <a:rPr lang="ru-RU" dirty="0"/>
              <a:t> к центру перекладины на 1 мин ±10 с. Отмечают повреждения или разрушение ворот. Ослабляют приложенную силу. Проверяют наличие деформации ворот через 30 мин ±30 с.</a:t>
            </a:r>
          </a:p>
        </p:txBody>
      </p:sp>
    </p:spTree>
    <p:extLst>
      <p:ext uri="{BB962C8B-B14F-4D97-AF65-F5344CB8AC3E}">
        <p14:creationId xmlns:p14="http://schemas.microsoft.com/office/powerpoint/2010/main" val="224625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4327" y="434109"/>
            <a:ext cx="7704214" cy="9036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Кабинет химии</a:t>
            </a:r>
            <a:br>
              <a:rPr lang="ru-RU" sz="2400" u="sng" dirty="0"/>
            </a:br>
            <a:br>
              <a:rPr lang="ru-RU" sz="2400" dirty="0"/>
            </a:b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4800" y="942109"/>
            <a:ext cx="81333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Лаборантская при лаборатории химии </a:t>
            </a:r>
            <a:r>
              <a:rPr lang="ru-RU" u="sng" dirty="0"/>
              <a:t>должна</a:t>
            </a:r>
            <a:r>
              <a:rPr lang="ru-RU" dirty="0"/>
              <a:t> быть расположена со стороны классной доски, из нее также следует предусматривать второй выход в коридор, на лестницу, в рекреационное или другое смежное помещение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289A24-1001-4CAE-A0FC-6A916BAD85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033" r="14022" b="10842"/>
          <a:stretch/>
        </p:blipFill>
        <p:spPr>
          <a:xfrm>
            <a:off x="308175" y="2176939"/>
            <a:ext cx="4174177" cy="30582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1730A0-A585-458D-BC4C-37A1E24EC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806" y="3209298"/>
            <a:ext cx="4368686" cy="300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85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3399" y="803564"/>
            <a:ext cx="7102763" cy="241069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cs typeface="Calibri Light" panose="020F0302020204030204" pitchFamily="34" charset="0"/>
              </a:rPr>
              <a:t>Калитку в ограде следует принимать шириной 1,0 м, порог проектируется высотой не более 1,4 см, полотно калитки должно отворяться в одну сторону и фиксироваться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i="1" dirty="0">
                <a:cs typeface="Calibri Light" panose="020F0302020204030204" pitchFamily="34" charset="0"/>
              </a:rPr>
              <a:t>(п.7.15 СП 82.13330.2016 Благоустройство территорий)</a:t>
            </a:r>
            <a:endParaRPr lang="ru-RU" sz="1400" dirty="0">
              <a:cs typeface="Calibri Light" panose="020F03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B4C5EA-3F3D-443C-B1D2-F27A4ADBA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962" y="2291025"/>
            <a:ext cx="6342120" cy="354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77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60D3A0-93A9-48E2-B3D8-26424783503C}"/>
              </a:ext>
            </a:extLst>
          </p:cNvPr>
          <p:cNvSpPr txBox="1"/>
          <p:nvPr/>
        </p:nvSpPr>
        <p:spPr>
          <a:xfrm>
            <a:off x="439270" y="1039906"/>
            <a:ext cx="8355105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Демонстрационный стол учителя </a:t>
            </a:r>
            <a:r>
              <a:rPr lang="ru-RU" dirty="0"/>
              <a:t>должен иметь покрытие, устойчивое к действию агрессивных химических веществ </a:t>
            </a:r>
            <a:r>
              <a:rPr lang="ru-RU" sz="1400" i="1" dirty="0"/>
              <a:t>(п.3.4.8 СП 2.4.3648-20 Санитарно-эпидемиологические требования к организациям воспитания и обучения, отдыха и оздоровления детей и молодежи) .</a:t>
            </a:r>
          </a:p>
          <a:p>
            <a:pPr algn="just"/>
            <a:endParaRPr lang="ru-RU" sz="1400" i="1" dirty="0"/>
          </a:p>
          <a:p>
            <a:pPr algn="just"/>
            <a:endParaRPr lang="ru-RU" i="1" dirty="0"/>
          </a:p>
          <a:p>
            <a:pPr algn="just"/>
            <a:r>
              <a:rPr lang="ru-RU" b="1" dirty="0"/>
              <a:t>Демонстрационный стол кабинета химии </a:t>
            </a:r>
            <a:r>
              <a:rPr lang="ru-RU" dirty="0"/>
              <a:t>должен быть оборудован бортиками, предотвращающими стекание жидкости со стола, не допускающими ее протечку </a:t>
            </a:r>
            <a:r>
              <a:rPr lang="ru-RU" sz="1400" i="1" dirty="0"/>
              <a:t>(абз.2 п.89 Правил противопожарного режима в Российской Федерации, утвержденных постановлением Правительства РФ от 16.09.2020 №1479, п.3.4.8 СП 2.4.3648-20).</a:t>
            </a:r>
          </a:p>
          <a:p>
            <a:pPr algn="just"/>
            <a:endParaRPr lang="ru-RU" sz="1400" i="1" dirty="0"/>
          </a:p>
          <a:p>
            <a:pPr algn="just"/>
            <a:endParaRPr lang="ru-RU" i="1" dirty="0"/>
          </a:p>
          <a:p>
            <a:pPr algn="just"/>
            <a:r>
              <a:rPr lang="ru-RU" b="1" dirty="0"/>
              <a:t>Кабинет химии </a:t>
            </a:r>
            <a:r>
              <a:rPr lang="ru-RU" dirty="0"/>
              <a:t>оборудуется демонстрационным столом, установленным на подиуме </a:t>
            </a:r>
            <a:r>
              <a:rPr lang="ru-RU" sz="1400" i="1" dirty="0"/>
              <a:t>(п.3.4.8 СП 2.4.3648-20  Санитарно-эпидемиологические требования к организациям воспитания и обучения, отдыха и оздоровления детей и молодежи).</a:t>
            </a:r>
          </a:p>
          <a:p>
            <a:pPr algn="just"/>
            <a:endParaRPr lang="ru-RU" sz="1400" i="1" dirty="0"/>
          </a:p>
          <a:p>
            <a:pPr algn="just"/>
            <a:endParaRPr lang="ru-RU" i="1" dirty="0"/>
          </a:p>
          <a:p>
            <a:pPr algn="just"/>
            <a:r>
              <a:rPr lang="ru-RU" b="1" dirty="0"/>
              <a:t>Кабинет и лаборантская кабинета химии </a:t>
            </a:r>
            <a:r>
              <a:rPr lang="ru-RU" dirty="0"/>
              <a:t>должны быть оборудованы вытяжными шкафами </a:t>
            </a:r>
            <a:r>
              <a:rPr lang="ru-RU" sz="1400" i="1" dirty="0"/>
              <a:t>(п.3.4.8 СП 2.4.3648-20 Санитарно-эпидемиологические требования к организациям воспитания и обучения, отдыха и оздоровления детей и молодежи).</a:t>
            </a:r>
          </a:p>
        </p:txBody>
      </p:sp>
    </p:spTree>
    <p:extLst>
      <p:ext uri="{BB962C8B-B14F-4D97-AF65-F5344CB8AC3E}">
        <p14:creationId xmlns:p14="http://schemas.microsoft.com/office/powerpoint/2010/main" val="4185041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426D42-EB19-4D40-AC3C-95C147704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764" y="1"/>
            <a:ext cx="4061012" cy="914399"/>
          </a:xfrm>
        </p:spPr>
        <p:txBody>
          <a:bodyPr>
            <a:normAutofit/>
          </a:bodyPr>
          <a:lstStyle/>
          <a:p>
            <a:r>
              <a:rPr lang="ru-RU" sz="2000" b="1" dirty="0"/>
              <a:t>Средства индивидуальной защиты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C8157A-AEE0-41A5-A90A-15A492F2FCAB}"/>
              </a:ext>
            </a:extLst>
          </p:cNvPr>
          <p:cNvSpPr txBox="1"/>
          <p:nvPr/>
        </p:nvSpPr>
        <p:spPr>
          <a:xfrm>
            <a:off x="555814" y="1215641"/>
            <a:ext cx="836406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u="sng" dirty="0"/>
              <a:t>Приказом Минтруда России от 29.10.2021 № 766н </a:t>
            </a:r>
            <a:r>
              <a:rPr lang="ru-RU" dirty="0"/>
              <a:t>утверждены Правила обеспечения работников средствами индивидуальной защиты и смывающими средствами, </a:t>
            </a:r>
            <a:r>
              <a:rPr lang="ru-RU" b="1" u="sng" dirty="0"/>
              <a:t>приказом Минтруда России от 29.10.2021 № 767н</a:t>
            </a:r>
            <a:r>
              <a:rPr lang="ru-RU" dirty="0"/>
              <a:t> утверждены </a:t>
            </a:r>
            <a:r>
              <a:rPr lang="ru-RU" b="1" dirty="0"/>
              <a:t>Единые типовые нормы </a:t>
            </a:r>
            <a:r>
              <a:rPr lang="ru-RU" dirty="0"/>
              <a:t>выдачи средств индивидуальной защиты и смывающих средств.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Работодатель обязан разработать на основании </a:t>
            </a:r>
            <a:r>
              <a:rPr lang="ru-RU" b="1" dirty="0"/>
              <a:t>Единых типовых норм</a:t>
            </a:r>
            <a:r>
              <a:rPr lang="ru-RU" dirty="0"/>
              <a:t>, с учетом результатов специальной оценки условий труда, результатов оценки профессиональных рисков, мнения выборного органа первичной профсоюзной организации и утвердить локальным нормативным актом </a:t>
            </a:r>
            <a:r>
              <a:rPr lang="ru-RU" b="1" dirty="0"/>
              <a:t>Нормы бесплатной выдачи СИЗ и смывающих средств работникам организации. </a:t>
            </a:r>
          </a:p>
          <a:p>
            <a:pPr algn="just"/>
            <a:endParaRPr lang="ru-RU" b="1" dirty="0"/>
          </a:p>
          <a:p>
            <a:pPr algn="just"/>
            <a:r>
              <a:rPr lang="ru-RU" dirty="0"/>
              <a:t>В приложении № 1 </a:t>
            </a:r>
            <a:r>
              <a:rPr lang="ru-RU" b="1" dirty="0"/>
              <a:t>ЕТН нет </a:t>
            </a:r>
            <a:r>
              <a:rPr lang="ru-RU" dirty="0"/>
              <a:t>должностей</a:t>
            </a:r>
            <a:r>
              <a:rPr lang="ru-RU" b="1" dirty="0"/>
              <a:t> «учитель», «преподаватель», </a:t>
            </a:r>
            <a:r>
              <a:rPr lang="ru-RU" dirty="0"/>
              <a:t>поэтому СИЗ для </a:t>
            </a:r>
            <a:r>
              <a:rPr lang="ru-RU" b="1" dirty="0"/>
              <a:t>учителя химии </a:t>
            </a:r>
            <a:r>
              <a:rPr lang="ru-RU" dirty="0"/>
              <a:t>подбираются по приложению № 2 исходя из выявленных на рабочем месте</a:t>
            </a:r>
            <a:r>
              <a:rPr lang="ru-RU" b="1" dirty="0"/>
              <a:t> рисков и опасностей.  </a:t>
            </a:r>
            <a:r>
              <a:rPr lang="ru-RU" dirty="0"/>
              <a:t>Также в соответствии с приложением № 3 необходимо выдавать дерматологические и смывающие средства. </a:t>
            </a:r>
          </a:p>
        </p:txBody>
      </p:sp>
    </p:spTree>
    <p:extLst>
      <p:ext uri="{BB962C8B-B14F-4D97-AF65-F5344CB8AC3E}">
        <p14:creationId xmlns:p14="http://schemas.microsoft.com/office/powerpoint/2010/main" val="2761135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9DC14CE-C59B-4D18-8A66-92CD0B7AA5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917062"/>
              </p:ext>
            </p:extLst>
          </p:nvPr>
        </p:nvGraphicFramePr>
        <p:xfrm>
          <a:off x="116542" y="107577"/>
          <a:ext cx="8848164" cy="64146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4821">
                  <a:extLst>
                    <a:ext uri="{9D8B030D-6E8A-4147-A177-3AD203B41FA5}">
                      <a16:colId xmlns:a16="http://schemas.microsoft.com/office/drawing/2014/main" val="3641505849"/>
                    </a:ext>
                  </a:extLst>
                </a:gridCol>
                <a:gridCol w="2544818">
                  <a:extLst>
                    <a:ext uri="{9D8B030D-6E8A-4147-A177-3AD203B41FA5}">
                      <a16:colId xmlns:a16="http://schemas.microsoft.com/office/drawing/2014/main" val="385083630"/>
                    </a:ext>
                  </a:extLst>
                </a:gridCol>
                <a:gridCol w="1503584">
                  <a:extLst>
                    <a:ext uri="{9D8B030D-6E8A-4147-A177-3AD203B41FA5}">
                      <a16:colId xmlns:a16="http://schemas.microsoft.com/office/drawing/2014/main" val="1487914155"/>
                    </a:ext>
                  </a:extLst>
                </a:gridCol>
                <a:gridCol w="2554941">
                  <a:extLst>
                    <a:ext uri="{9D8B030D-6E8A-4147-A177-3AD203B41FA5}">
                      <a16:colId xmlns:a16="http://schemas.microsoft.com/office/drawing/2014/main" val="595114750"/>
                    </a:ext>
                  </a:extLst>
                </a:gridCol>
              </a:tblGrid>
              <a:tr h="9575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Тип СИЗ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42" marR="53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Наименование специальной одежды, специальной обуви и других средств индивидуальной защиты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42" marR="53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Периодичности выдачи, количества на период, единицы измерения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42" marR="53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Основание выдачи СИЗ (пункты Единых типовых норм, правил по охране труда и иных документов)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42" marR="53242" marT="0" marB="0"/>
                </a:tc>
                <a:extLst>
                  <a:ext uri="{0D108BD9-81ED-4DB2-BD59-A6C34878D82A}">
                    <a16:rowId xmlns:a16="http://schemas.microsoft.com/office/drawing/2014/main" val="3849006780"/>
                  </a:ext>
                </a:extLst>
              </a:tr>
              <a:tr h="6152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Средства индивидуальной защиты рук от химических факторов: растворов кислот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42" marR="53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Перчатки, в том числе перчатки камерные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42" marR="53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12 пар на год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42" marR="53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приложение № 2 к Приказу Минтруда России от 29.10.2021 N 767н, п. 6.3.1.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42" marR="53242" marT="0" marB="0"/>
                </a:tc>
                <a:extLst>
                  <a:ext uri="{0D108BD9-81ED-4DB2-BD59-A6C34878D82A}">
                    <a16:rowId xmlns:a16="http://schemas.microsoft.com/office/drawing/2014/main" val="1602697705"/>
                  </a:ext>
                </a:extLst>
              </a:tr>
              <a:tr h="302757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Одежда специальная для защиты от химических факторов: щелочей и/или растворов кислот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42" marR="53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Щиток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42" marR="53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1 шт. на год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42" marR="53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приложение № 2 к Приказу Минтруда России от 29.10.2021 N 767н, п. 6.3.1.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42" marR="53242" marT="0" marB="0"/>
                </a:tc>
                <a:extLst>
                  <a:ext uri="{0D108BD9-81ED-4DB2-BD59-A6C34878D82A}">
                    <a16:rowId xmlns:a16="http://schemas.microsoft.com/office/drawing/2014/main" val="2368038137"/>
                  </a:ext>
                </a:extLst>
              </a:tr>
              <a:tr h="6152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Халат для защиты от щелочей или Халат для защиты от растворов кислот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42" marR="53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1 шт. на год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42" marR="53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приложение № 2 к Приказу Минтруда России от 29.10.2021 N 767н, п. 6.3.1.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42" marR="53242" marT="0" marB="0"/>
                </a:tc>
                <a:extLst>
                  <a:ext uri="{0D108BD9-81ED-4DB2-BD59-A6C34878D82A}">
                    <a16:rowId xmlns:a16="http://schemas.microsoft.com/office/drawing/2014/main" val="4004929130"/>
                  </a:ext>
                </a:extLst>
              </a:tr>
              <a:tr h="5677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Фартук для защиты от растворов щелочей или Фартук для защиты от растворов кислот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42" marR="53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1 шт. на год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42" marR="53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приложение № 2 к Приказу Минтруда России от 29.10.2021 N 767н, п. 6.3.1.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42" marR="53242" marT="0" marB="0"/>
                </a:tc>
                <a:extLst>
                  <a:ext uri="{0D108BD9-81ED-4DB2-BD59-A6C34878D82A}">
                    <a16:rowId xmlns:a16="http://schemas.microsoft.com/office/drawing/2014/main" val="2119662148"/>
                  </a:ext>
                </a:extLst>
              </a:tr>
              <a:tr h="6510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"Средства оказания первой помощи"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42" marR="53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Жидкость для промывания глаз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42" marR="53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определяется документами изготовителя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42" marR="53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приложение № 2 к Приказу Минтруда России от 29.10.2021 N 767н, п. 6.5.1.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42" marR="53242" marT="0" marB="0"/>
                </a:tc>
                <a:extLst>
                  <a:ext uri="{0D108BD9-81ED-4DB2-BD59-A6C34878D82A}">
                    <a16:rowId xmlns:a16="http://schemas.microsoft.com/office/drawing/2014/main" val="3166766901"/>
                  </a:ext>
                </a:extLst>
              </a:tr>
              <a:tr h="6152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ru-RU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Дерматологические средства индивидуальной защиты </a:t>
                      </a:r>
                      <a:r>
                        <a:rPr lang="ru-RU" sz="1300" dirty="0">
                          <a:effectLst/>
                        </a:rPr>
                        <a:t> регенерирующего (восстанавливающего) типа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42" marR="53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Крем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42" marR="53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1200 мл. на год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42" marR="53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приложение № 2 к Приказу Минтруда России от 29.10.2021 N 767н, п. 2.1.1.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42" marR="53242" marT="0" marB="0"/>
                </a:tc>
                <a:extLst>
                  <a:ext uri="{0D108BD9-81ED-4DB2-BD59-A6C34878D82A}">
                    <a16:rowId xmlns:a16="http://schemas.microsoft.com/office/drawing/2014/main" val="1197567248"/>
                  </a:ext>
                </a:extLst>
              </a:tr>
              <a:tr h="6765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ru-RU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ДСИЗ </a:t>
                      </a:r>
                      <a:r>
                        <a:rPr lang="ru-RU" sz="1300" dirty="0">
                          <a:effectLst/>
                        </a:rPr>
                        <a:t>типа: средства гидрофобного действия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42" marR="53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Крем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42" marR="53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1200 мл. на год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42" marR="53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приложение № 2 к Приказу Минтруда России от 29.10.2021 N 767н, п. 2.1.1.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42" marR="53242" marT="0" marB="0"/>
                </a:tc>
                <a:extLst>
                  <a:ext uri="{0D108BD9-81ED-4DB2-BD59-A6C34878D82A}">
                    <a16:rowId xmlns:a16="http://schemas.microsoft.com/office/drawing/2014/main" val="2617851971"/>
                  </a:ext>
                </a:extLst>
              </a:tr>
              <a:tr h="6152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ДСИЗ очищающего типа: средства для очищения от неустойчивых загрязнений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42" marR="53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Гель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42" marR="53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2400 мл на год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42" marR="53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приложение № 2 к Приказу Минтруда России от 29.10.2021 N 767н, п. 2.1.1.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42" marR="53242" marT="0" marB="0"/>
                </a:tc>
                <a:extLst>
                  <a:ext uri="{0D108BD9-81ED-4DB2-BD59-A6C34878D82A}">
                    <a16:rowId xmlns:a16="http://schemas.microsoft.com/office/drawing/2014/main" val="22619352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8876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D522D5-368B-4EA8-92B1-22DA238D4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012" y="1"/>
            <a:ext cx="7866529" cy="77992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/>
              <a:t>Кабинет информатики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2E00CA-651C-4B20-A94D-81D6D5508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860613"/>
            <a:ext cx="4293329" cy="256838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92368" y="608338"/>
            <a:ext cx="34164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</a:rPr>
              <a:t>В кабинете информатики </a:t>
            </a:r>
            <a:r>
              <a:rPr lang="ru-RU" dirty="0">
                <a:solidFill>
                  <a:prstClr val="black"/>
                </a:solidFill>
              </a:rPr>
              <a:t>выключатели и розетки устанавливаются на высоте не ниже </a:t>
            </a:r>
            <a:r>
              <a:rPr lang="ru-RU" b="1" dirty="0">
                <a:solidFill>
                  <a:prstClr val="black"/>
                </a:solidFill>
              </a:rPr>
              <a:t>1,8 м</a:t>
            </a:r>
            <a:r>
              <a:rPr lang="ru-RU" dirty="0">
                <a:solidFill>
                  <a:prstClr val="black"/>
                </a:solidFill>
              </a:rPr>
              <a:t> от пола </a:t>
            </a:r>
          </a:p>
          <a:p>
            <a:endParaRPr lang="ru-RU" dirty="0"/>
          </a:p>
        </p:txBody>
      </p:sp>
      <p:pic>
        <p:nvPicPr>
          <p:cNvPr id="7" name="Рисунок 6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91" y="2715369"/>
            <a:ext cx="5456661" cy="3394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6745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91640" y="582804"/>
            <a:ext cx="7815050" cy="4722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/>
              <a:t>Мастерская по обработке древесины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 descr="https://studfile.net/html/2706/286/html_J5rs8p_qQF.Euy_/htmlconvd-HoyjC1_html_6da5b335cc47e4f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852" y="2331865"/>
            <a:ext cx="7133822" cy="41593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600363" y="1320800"/>
            <a:ext cx="79063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Оборудование в мастерских расставляют перпендикулярно или под углом 30 — 45° к </a:t>
            </a:r>
            <a:r>
              <a:rPr lang="ru-RU" dirty="0" err="1"/>
              <a:t>светонесущей</a:t>
            </a:r>
            <a:r>
              <a:rPr lang="ru-RU" dirty="0"/>
              <a:t> стене (при расстоянии между рядами верстаков 1,5 м, а между станками в рядах — не менее 0,7 м).</a:t>
            </a:r>
          </a:p>
        </p:txBody>
      </p:sp>
    </p:spTree>
    <p:extLst>
      <p:ext uri="{BB962C8B-B14F-4D97-AF65-F5344CB8AC3E}">
        <p14:creationId xmlns:p14="http://schemas.microsoft.com/office/powerpoint/2010/main" val="4054963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2359" y="445716"/>
            <a:ext cx="3716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Мастерская по обработке металла:</a:t>
            </a:r>
            <a:endParaRPr lang="ru-RU" dirty="0"/>
          </a:p>
        </p:txBody>
      </p:sp>
      <p:pic>
        <p:nvPicPr>
          <p:cNvPr id="3" name="Рисунок 2" descr="https://studfile.net/html/2706/286/html_J5rs8p_qQF.Euy_/htmlconvd-HoyjC1_html_6f5fc69687ed69ff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703" y="903287"/>
            <a:ext cx="7165145" cy="399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dcoh-12.gosuslugi.ru/netcat_files/130/2516/techroomTwork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632" y="4227703"/>
            <a:ext cx="3757298" cy="2269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53806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9853" y="353536"/>
            <a:ext cx="77539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    </a:t>
            </a:r>
            <a:r>
              <a:rPr lang="ru-RU" b="1" dirty="0"/>
              <a:t>На рабочих местах</a:t>
            </a:r>
            <a:r>
              <a:rPr lang="ru-RU" dirty="0"/>
              <a:t> около каждого станка на полу должны быть деревянные трапы на всю длину рабочей зоны, и по ширине </a:t>
            </a:r>
            <a:r>
              <a:rPr lang="ru-RU" b="1" dirty="0"/>
              <a:t>не менее 0,6 м </a:t>
            </a:r>
            <a:r>
              <a:rPr lang="ru-RU" dirty="0"/>
              <a:t>от наиболее выступающих частей станка </a:t>
            </a:r>
            <a:r>
              <a:rPr lang="ru-RU" sz="1400" dirty="0"/>
              <a:t>согласно требованиям </a:t>
            </a:r>
            <a:r>
              <a:rPr lang="ru-RU" sz="1400" i="1" dirty="0"/>
              <a:t>п. 3.14 ПОТ Р М 006-97 «Межотраслевые правила по охране труда при холодной обработке металлов», утв. Постановлением Минтруда Р Ф от 27.10.1997  № 55(в ред. Приказа Минздравсоцразвития РФ от 21.04.2011 № 335)</a:t>
            </a:r>
          </a:p>
        </p:txBody>
      </p:sp>
      <p:pic>
        <p:nvPicPr>
          <p:cNvPr id="3" name="Рисунок 2" descr="Picture backgroun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99" y="3133375"/>
            <a:ext cx="4242955" cy="3572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https://avatars.mds.yandex.net/i?id=683c9368d3e62c5f8a10cfd470160378_l-5345494-images-thumbs&amp;n=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553" y="1909481"/>
            <a:ext cx="5300229" cy="2653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3338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69D5D9-6B73-4D7C-9EA4-0294A1998183}"/>
              </a:ext>
            </a:extLst>
          </p:cNvPr>
          <p:cNvSpPr txBox="1"/>
          <p:nvPr/>
        </p:nvSpPr>
        <p:spPr>
          <a:xfrm>
            <a:off x="663387" y="412376"/>
            <a:ext cx="8005483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Настольный точильный станок </a:t>
            </a:r>
            <a:r>
              <a:rPr lang="ru-RU" dirty="0"/>
              <a:t>должен быть оснащен автоматической системой блокировки, обеспечивающей работу оборудования только при защитном положении экрана для глаз </a:t>
            </a:r>
            <a:r>
              <a:rPr lang="ru-RU" sz="1400" i="1" dirty="0"/>
              <a:t>(п. 12 ГОСТ 12.2.062-81 ССБТ. Оборудование производственное. Ограждения защитные. Общие требования безопасности).</a:t>
            </a:r>
          </a:p>
          <a:p>
            <a:pPr algn="just"/>
            <a:endParaRPr lang="ru-RU" sz="1400" i="1" dirty="0"/>
          </a:p>
          <a:p>
            <a:pPr algn="just"/>
            <a:endParaRPr lang="ru-RU" sz="1400" i="1" dirty="0"/>
          </a:p>
          <a:p>
            <a:pPr algn="just"/>
            <a:r>
              <a:rPr lang="ru-RU" b="1" dirty="0"/>
              <a:t>Движущиеся части производственного оборудования</a:t>
            </a:r>
            <a:r>
              <a:rPr lang="ru-RU" dirty="0"/>
              <a:t>, являющиеся возможным источником </a:t>
            </a:r>
            <a:r>
              <a:rPr lang="ru-RU" dirty="0" err="1"/>
              <a:t>травмоопасности</a:t>
            </a:r>
            <a:r>
              <a:rPr lang="ru-RU" dirty="0"/>
              <a:t>, должны быть ограждены так, чтобы исключалась возможность прикасания к ним работающего </a:t>
            </a:r>
            <a:r>
              <a:rPr lang="ru-RU" sz="1400" i="1" dirty="0"/>
              <a:t>(п. 2.1.5 ГОСТ</a:t>
            </a:r>
          </a:p>
          <a:p>
            <a:pPr algn="just"/>
            <a:r>
              <a:rPr lang="ru-RU" sz="1400" i="1" dirty="0"/>
              <a:t>12.2.003-91 ССБТ. Оборудование производственное. Общие требования безопасности).</a:t>
            </a:r>
          </a:p>
          <a:p>
            <a:pPr algn="just"/>
            <a:endParaRPr lang="ru-RU" sz="1400" i="1" dirty="0"/>
          </a:p>
          <a:p>
            <a:pPr algn="just"/>
            <a:endParaRPr lang="ru-RU" sz="1400" i="1" dirty="0"/>
          </a:p>
          <a:p>
            <a:pPr algn="just"/>
            <a:r>
              <a:rPr lang="ru-RU" b="1" dirty="0"/>
              <a:t>Сверлильные, точильные и другие станки  </a:t>
            </a:r>
            <a:r>
              <a:rPr lang="ru-RU" dirty="0"/>
              <a:t>должны быть установлены на специальном фундаменте и оборудованы предохранительными сетками, стеклами и местным освещением </a:t>
            </a:r>
            <a:r>
              <a:rPr lang="ru-RU" sz="1400" i="1" dirty="0"/>
              <a:t>(п. 3.10 МР 2.4.0242-21. 2.4. Гигиена детей и подростков. Методические рекомендации по обеспечению санитарно-эпидемиологических требований к организациям воспитания и обучения, отдыха и оздоровления детей и молодежи).</a:t>
            </a:r>
          </a:p>
          <a:p>
            <a:pPr algn="just"/>
            <a:endParaRPr lang="ru-RU" sz="1400" i="1" dirty="0"/>
          </a:p>
          <a:p>
            <a:pPr algn="just"/>
            <a:endParaRPr lang="ru-RU" sz="1400" i="1" dirty="0"/>
          </a:p>
          <a:p>
            <a:pPr algn="just"/>
            <a:r>
              <a:rPr lang="ru-RU" b="1" dirty="0"/>
              <a:t>Настольный сверлильный станок </a:t>
            </a:r>
            <a:r>
              <a:rPr lang="ru-RU" dirty="0"/>
              <a:t>должен быть оснащен  пружиной для возврата шпинделя станка в исходное положение на всю длину хода. (</a:t>
            </a:r>
            <a:r>
              <a:rPr lang="ru-RU" sz="1400" i="1" dirty="0"/>
              <a:t>п. 6.8.10 ГОСТ 12.2.009-99 Станки металлообрабатывающие. Общие требования безопасности)</a:t>
            </a:r>
          </a:p>
        </p:txBody>
      </p:sp>
    </p:spTree>
    <p:extLst>
      <p:ext uri="{BB962C8B-B14F-4D97-AF65-F5344CB8AC3E}">
        <p14:creationId xmlns:p14="http://schemas.microsoft.com/office/powerpoint/2010/main" val="39772131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544376-AC92-4712-BDFB-1A15EE73F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39353" cy="33393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895732-48EC-491A-BEF4-B5C54C123F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79" b="9935"/>
          <a:stretch/>
        </p:blipFill>
        <p:spPr>
          <a:xfrm>
            <a:off x="2641473" y="869576"/>
            <a:ext cx="4225492" cy="580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701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35D89A-2CB8-48D2-A5AC-F524122703B1}"/>
              </a:ext>
            </a:extLst>
          </p:cNvPr>
          <p:cNvSpPr txBox="1"/>
          <p:nvPr/>
        </p:nvSpPr>
        <p:spPr>
          <a:xfrm>
            <a:off x="2366682" y="457200"/>
            <a:ext cx="44913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Пищеблок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3A3EA5-EBB4-444C-8C87-A9F169C8625D}"/>
              </a:ext>
            </a:extLst>
          </p:cNvPr>
          <p:cNvSpPr txBox="1"/>
          <p:nvPr/>
        </p:nvSpPr>
        <p:spPr>
          <a:xfrm>
            <a:off x="376517" y="857310"/>
            <a:ext cx="8546419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В помещениях пищеблока </a:t>
            </a:r>
            <a:r>
              <a:rPr lang="ru-RU" dirty="0"/>
              <a:t>кнопки, рукоятки, вентили и другие средства управления технологическим оборудованием должны иметь обозначения и надписи, поясняющие их функциональное назначение </a:t>
            </a:r>
            <a:r>
              <a:rPr lang="ru-RU" sz="1400" i="1" dirty="0"/>
              <a:t>(п. 46 Правил по охране труда при производстве отдельных видов пищевой продукции, утвержденных приказом Минтруда России от 07.12.2020 №866н).</a:t>
            </a:r>
          </a:p>
          <a:p>
            <a:pPr algn="just"/>
            <a:r>
              <a:rPr lang="ru-RU" b="1" dirty="0"/>
              <a:t>Полы в помещениях пищеблока</a:t>
            </a:r>
            <a:r>
              <a:rPr lang="ru-RU" dirty="0"/>
              <a:t> должны иметь нескользкую, удобную для очистки поверхность без выбоин, отверстий, без выступающих шин заземления и трубопроводов. </a:t>
            </a:r>
            <a:r>
              <a:rPr lang="ru-RU" sz="1400" i="1" dirty="0"/>
              <a:t>(п. 34 Правил по охране труда при производстве отдельных видов пищевой продукции, утвержденных приказом Минтруда России от 07.12.2020 №866н).</a:t>
            </a:r>
          </a:p>
          <a:p>
            <a:pPr algn="just"/>
            <a:r>
              <a:rPr lang="ru-RU" b="1" dirty="0"/>
              <a:t>Канализационные</a:t>
            </a:r>
            <a:r>
              <a:rPr lang="ru-RU" dirty="0"/>
              <a:t> </a:t>
            </a:r>
            <a:r>
              <a:rPr lang="ru-RU" b="1" dirty="0"/>
              <a:t>сливные трапы </a:t>
            </a:r>
            <a:r>
              <a:rPr lang="ru-RU" dirty="0"/>
              <a:t>должны быть закрыты решетками в уровень с полом </a:t>
            </a:r>
            <a:r>
              <a:rPr lang="ru-RU" sz="1400" i="1" dirty="0"/>
              <a:t>(п. 36 Правил по охране труда при производстве отдельных видов пищевой продукции, утвержденных приказом Минтруда России от 07.12.2020 №866н).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41" y="3933929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684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73239" y="935335"/>
            <a:ext cx="7737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На собственной территории не должно быть плодоносящих </a:t>
            </a:r>
            <a:r>
              <a:rPr lang="ru-RU" sz="2000" b="1" u="sng" dirty="0"/>
              <a:t>ядовитыми</a:t>
            </a:r>
            <a:r>
              <a:rPr lang="ru-RU" sz="2000" b="1" dirty="0"/>
              <a:t> плодами деревьев и кустарников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4908" y="5248901"/>
            <a:ext cx="7587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При озеленении территории вдоль пешеходных дорожек следует учитывать биометрические показатели роста деревьев (высоту, диаметр штамба, величину кроны). Расстояние от поверхности дорожки до низа кроны деревьев должно быть </a:t>
            </a:r>
            <a:r>
              <a:rPr lang="ru-RU" u="sng" dirty="0"/>
              <a:t>не менее</a:t>
            </a:r>
            <a:r>
              <a:rPr lang="ru-RU" dirty="0"/>
              <a:t> 2,1 м</a:t>
            </a:r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253" y="2135664"/>
            <a:ext cx="6120994" cy="311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5603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2964" y="482661"/>
            <a:ext cx="47012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/>
              <a:t>Требования электробезопасности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85759" y="821216"/>
            <a:ext cx="54576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учебных классах, групповых помещениях выключатели для светильников устанавливаются не ниже </a:t>
            </a:r>
            <a:r>
              <a:rPr lang="ru-RU" b="1" dirty="0"/>
              <a:t>1,8 м</a:t>
            </a:r>
            <a:r>
              <a:rPr lang="ru-RU" dirty="0"/>
              <a:t> от пола </a:t>
            </a:r>
            <a:r>
              <a:rPr lang="ru-RU" i="1" dirty="0"/>
              <a:t>(абз.2 п. 7.1.51 ПУЭ).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1853" y="5378210"/>
            <a:ext cx="82295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Штепсельные розетки, устанавливаемые в помещениях для пребывания детей в образовательных организациях (садах, яслях, школах и т.п.), </a:t>
            </a:r>
            <a:r>
              <a:rPr lang="ru-RU" sz="1600" u="sng" dirty="0"/>
              <a:t>должны</a:t>
            </a:r>
            <a:r>
              <a:rPr lang="ru-RU" sz="1600" dirty="0"/>
              <a:t> иметь защитное устройство, автоматически закрывающее гнезда штепсельной розетки при вынутой вилке </a:t>
            </a:r>
            <a:r>
              <a:rPr lang="ru-RU" sz="1600" i="1" dirty="0"/>
              <a:t>(п.7.1.49 ПУЭ).</a:t>
            </a:r>
          </a:p>
        </p:txBody>
      </p:sp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490" y="1744546"/>
            <a:ext cx="6459846" cy="363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8035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834EC04-002A-4CBB-8836-F0A277F10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1174"/>
            <a:ext cx="9144000" cy="3975652"/>
          </a:xfrm>
          <a:prstGeom prst="rect">
            <a:avLst/>
          </a:prstGeo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18DC4C0E-AC3F-4CB1-BC23-DE3BF5DFC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4763"/>
            <a:ext cx="9144000" cy="43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7009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6957" y="1291391"/>
            <a:ext cx="492871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PT Sans"/>
              </a:rPr>
              <a:t>Приказ Министерства просвещения Российской Федерации от 29.10.2024 № 752</a:t>
            </a:r>
            <a:br>
              <a:rPr lang="ru-RU" dirty="0"/>
            </a:br>
            <a:r>
              <a:rPr lang="ru-RU" dirty="0">
                <a:solidFill>
                  <a:srgbClr val="333333"/>
                </a:solidFill>
                <a:latin typeface="PT Sans"/>
              </a:rPr>
              <a:t>"</a:t>
            </a:r>
            <a:r>
              <a:rPr lang="ru-RU" b="1" dirty="0">
                <a:solidFill>
                  <a:srgbClr val="333333"/>
                </a:solidFill>
                <a:latin typeface="PT Sans"/>
              </a:rPr>
              <a:t>Об утверждении требований к размещению, хранению и использованию аптечек для оказания первой помощи с применением медицинских изделий в организациях, осуществляющих образовательную деятельность в установленной сфере ведения Министерства просвещения Российской Федерации"</a:t>
            </a:r>
            <a:endParaRPr lang="ru-RU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452349-8875-42BC-9074-28DFC50EE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452" y="3117501"/>
            <a:ext cx="3328516" cy="332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984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19229" y="1195206"/>
            <a:ext cx="5632743" cy="5033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09600" y="397102"/>
            <a:ext cx="7499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3A58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МЕТОДИЧЕСКИЕ ПОСОБИЯ</a:t>
            </a:r>
          </a:p>
        </p:txBody>
      </p:sp>
    </p:spTree>
    <p:extLst>
      <p:ext uri="{BB962C8B-B14F-4D97-AF65-F5344CB8AC3E}">
        <p14:creationId xmlns:p14="http://schemas.microsoft.com/office/powerpoint/2010/main" val="21857876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58304" y="512210"/>
            <a:ext cx="6759388" cy="5734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37717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16353" y="1171882"/>
            <a:ext cx="6433333" cy="4582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7862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>
            <a:extLst>
              <a:ext uri="{FF2B5EF4-FFF2-40B4-BE49-F238E27FC236}">
                <a16:creationId xmlns:a16="http://schemas.microsoft.com/office/drawing/2014/main" id="{ADA6E0A9-D296-B81F-1803-9BE6734BC4D7}"/>
              </a:ext>
            </a:extLst>
          </p:cNvPr>
          <p:cNvSpPr txBox="1">
            <a:spLocks/>
          </p:cNvSpPr>
          <p:nvPr/>
        </p:nvSpPr>
        <p:spPr>
          <a:xfrm>
            <a:off x="550718" y="1237129"/>
            <a:ext cx="6253494" cy="3620621"/>
          </a:xfrm>
          <a:prstGeom prst="rect">
            <a:avLst/>
          </a:prstGeom>
          <a:effectLst/>
        </p:spPr>
        <p:txBody>
          <a:bodyPr vert="horz" lIns="51435" tIns="25718" rIns="51435" bIns="25718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/>
            <a:r>
              <a:rPr lang="ru-RU" sz="5400" dirty="0">
                <a:solidFill>
                  <a:prstClr val="white"/>
                </a:solidFill>
                <a:latin typeface="Raleway" panose="020B0503030101060003" pitchFamily="34" charset="-52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328859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15841" y="565446"/>
            <a:ext cx="7400217" cy="10310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ourier New" panose="02070309020205020404" pitchFamily="49" charset="0"/>
              </a:rPr>
              <a:t>Территория образовательной организации должна быть озеленена из расчета не менее 50% площади территории 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ourier New" panose="02070309020205020404" pitchFamily="49" charset="0"/>
              </a:rPr>
              <a:t>(п. 2.2.1 СП 2.4.3648-20 «Санитарно-эпидемиологические требования к организациям воспитания и обучения, отдыха и оздоровления детей и молодежи»).</a:t>
            </a:r>
            <a:endParaRPr kumimoji="0" lang="ru-RU" altLang="ru-RU" sz="14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Courier New" panose="02070309020205020404" pitchFamily="49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4873" y="5781964"/>
            <a:ext cx="830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Зеленые насаждения  в виде кустарников, должны высаживаться не ближе 1 метра, а ветки не должны дорастать ближе 50 см до края тротуара, дорожек</a:t>
            </a:r>
          </a:p>
        </p:txBody>
      </p:sp>
      <p:pic>
        <p:nvPicPr>
          <p:cNvPr id="4101" name="Picture 5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17" y="2143220"/>
            <a:ext cx="7869819" cy="310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228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EF0A39-6CFC-4FD3-B96D-ED8A0CB87C67}"/>
              </a:ext>
            </a:extLst>
          </p:cNvPr>
          <p:cNvSpPr txBox="1"/>
          <p:nvPr/>
        </p:nvSpPr>
        <p:spPr>
          <a:xfrm>
            <a:off x="457200" y="409902"/>
            <a:ext cx="778028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Одним из основных мероприятий по правильному содержанию зеленых насаждений является обрезка деревьев и кустарников. Различают следующие виды обрезки: </a:t>
            </a:r>
            <a:r>
              <a:rPr lang="ru-RU" b="1" dirty="0"/>
              <a:t>санитарная, омолаживающая, формовочная </a:t>
            </a:r>
            <a:r>
              <a:rPr lang="ru-RU" sz="1400" i="1" dirty="0"/>
              <a:t>(п.п.3.1.4.1-3.1.4.11 Приказ Госстроя РФ от 15.12.99 N 153)</a:t>
            </a:r>
            <a:r>
              <a:rPr lang="ru-RU" sz="1400" dirty="0"/>
              <a:t>: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r>
              <a:rPr lang="ru-RU" dirty="0"/>
              <a:t>1. </a:t>
            </a:r>
            <a:r>
              <a:rPr lang="ru-RU" b="1" dirty="0"/>
              <a:t>Санитарная обрезка </a:t>
            </a:r>
            <a:r>
              <a:rPr lang="ru-RU" dirty="0"/>
              <a:t>кроны направлена на удаление старых, больных, усыхающих и поврежденных ветвей деревьев. Санитарную обрезку следует проводить ежегодно в течение всего вегетационного периода. 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r>
              <a:rPr lang="ru-RU" dirty="0"/>
              <a:t>2. </a:t>
            </a:r>
            <a:r>
              <a:rPr lang="ru-RU" b="1" dirty="0"/>
              <a:t>Омолаживающая обрезка </a:t>
            </a:r>
            <a:r>
              <a:rPr lang="ru-RU" dirty="0"/>
              <a:t>- это глубокая обрезка ветвей до их базальной части, стимулирующая образование молодых побегов, создающих новую крону. К омолаживающей обрезке относится и прием "посадки на пень", когда куст спиливаются до основания, и остается лишь пень.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r>
              <a:rPr lang="ru-RU" dirty="0"/>
              <a:t>3. </a:t>
            </a:r>
            <a:r>
              <a:rPr lang="ru-RU" b="1" dirty="0"/>
              <a:t>Формовочная обрезка </a:t>
            </a:r>
            <a:r>
              <a:rPr lang="ru-RU" dirty="0"/>
              <a:t>проводится с целью придания кроне заданной формы и сохранения ее, выравнивания высоты растений, достижения равномерного расположения скелетных ветвей.</a:t>
            </a:r>
          </a:p>
        </p:txBody>
      </p:sp>
    </p:spTree>
    <p:extLst>
      <p:ext uri="{BB962C8B-B14F-4D97-AF65-F5344CB8AC3E}">
        <p14:creationId xmlns:p14="http://schemas.microsoft.com/office/powerpoint/2010/main" val="92634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63343A-31CF-4422-9625-458AAC09ACE4}"/>
              </a:ext>
            </a:extLst>
          </p:cNvPr>
          <p:cNvSpPr txBox="1"/>
          <p:nvPr/>
        </p:nvSpPr>
        <p:spPr>
          <a:xfrm>
            <a:off x="2286000" y="191386"/>
            <a:ext cx="6624084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Проезд к зданию общеобразовательной организации должен быть оборудован устройствами, исключающими возможность развития транспортными средствами большой скорости </a:t>
            </a:r>
            <a:r>
              <a:rPr lang="ru-RU" sz="1400" i="1" dirty="0"/>
              <a:t>(п.6.4.4 СП 251.1325800.2016 Здания общеобразовательных организаций. Правила проектирования)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C07038-51DD-4AC3-8D6D-C4402D921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374" y="1881961"/>
            <a:ext cx="7203015" cy="423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52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92218" y="519884"/>
            <a:ext cx="61283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Устройства для крепления </a:t>
            </a:r>
            <a:r>
              <a:rPr lang="ru-RU" dirty="0" err="1"/>
              <a:t>флагодержателей</a:t>
            </a:r>
            <a:r>
              <a:rPr lang="ru-RU" dirty="0"/>
              <a:t>  должны быть выполнены в процессе возведения зданий или сооружений в местах, </a:t>
            </a:r>
            <a:r>
              <a:rPr lang="ru-RU" u="sng" dirty="0"/>
              <a:t>установленных проектом</a:t>
            </a:r>
            <a:r>
              <a:rPr lang="ru-RU" dirty="0"/>
              <a:t>, представителем авторского надзора или инспекцией технического надзора заказчика 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309" y="2173719"/>
            <a:ext cx="4003098" cy="2472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7" y="2835769"/>
            <a:ext cx="2572472" cy="29439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4688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8409" y="297851"/>
            <a:ext cx="45808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/>
              <a:t>2.Площадки, лестничные марши и ступени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0289" y="667183"/>
            <a:ext cx="78994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Отметка площадки перед входом в здание </a:t>
            </a:r>
            <a:r>
              <a:rPr lang="ru-RU" u="sng" dirty="0"/>
              <a:t>должна быть</a:t>
            </a:r>
            <a:r>
              <a:rPr lang="ru-RU" dirty="0"/>
              <a:t>, как правило, выше отметки тротуара перед входом не менее чем на </a:t>
            </a:r>
            <a:r>
              <a:rPr lang="ru-RU" b="1" dirty="0"/>
              <a:t>15 см</a:t>
            </a:r>
            <a:r>
              <a:rPr lang="ru-RU" dirty="0"/>
              <a:t>. Допускается принимать отметку площадки на уровне пола при условии предохранения помещений от попадания осадков 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8376" y="4551509"/>
            <a:ext cx="798322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Вдоль обеих сторон всех пандусов и открытых лестниц, а также у всех перепадов высот горизонтальных поверхностей более </a:t>
            </a:r>
            <a:r>
              <a:rPr lang="ru-RU" b="1" dirty="0"/>
              <a:t>45 см </a:t>
            </a:r>
            <a:r>
              <a:rPr lang="ru-RU" u="sng" dirty="0"/>
              <a:t>необходимо</a:t>
            </a:r>
            <a:r>
              <a:rPr lang="ru-RU" dirty="0"/>
              <a:t> устанавливать ограждения с поручнями. Поручни следует располагать на высоте </a:t>
            </a:r>
            <a:r>
              <a:rPr lang="ru-RU" b="1" dirty="0"/>
              <a:t>90 см</a:t>
            </a:r>
            <a:r>
              <a:rPr lang="ru-RU" dirty="0"/>
              <a:t>. , у пандусов - дополнительно и на высоте </a:t>
            </a:r>
            <a:r>
              <a:rPr lang="ru-RU" b="1" dirty="0"/>
              <a:t>70 см.</a:t>
            </a:r>
          </a:p>
          <a:p>
            <a:r>
              <a:rPr lang="ru-RU" dirty="0"/>
              <a:t> </a:t>
            </a:r>
          </a:p>
          <a:p>
            <a:r>
              <a:rPr lang="ru-RU" dirty="0"/>
              <a:t>В ограждениях открытых лестниц вертикальные элементы должны иметь просвет не более </a:t>
            </a:r>
            <a:r>
              <a:rPr lang="ru-RU" b="1" dirty="0"/>
              <a:t>10 см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0FCB32-C032-4460-9C4C-789C64600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619" y="1818288"/>
            <a:ext cx="4044503" cy="269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05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94829" y="316406"/>
            <a:ext cx="2822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/>
              <a:t>Окна и двери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34653" y="787645"/>
            <a:ext cx="71166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остекленных дверях в зданиях дошкольных образовательных организаций, школ, должны быть предусмотрены защитные решетки высотой от пола не менее </a:t>
            </a:r>
            <a:r>
              <a:rPr lang="ru-RU" b="1" dirty="0"/>
              <a:t>1,2 м </a:t>
            </a:r>
            <a:r>
              <a:rPr lang="ru-RU" dirty="0"/>
              <a:t>с обеих сторон полотна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44361" y="5424162"/>
            <a:ext cx="72846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Запоры (замки) на дверях эвакуационных выходов </a:t>
            </a:r>
            <a:r>
              <a:rPr lang="ru-RU" u="sng" dirty="0"/>
              <a:t>должны</a:t>
            </a:r>
            <a:r>
              <a:rPr lang="ru-RU" dirty="0"/>
              <a:t> обеспечивать возможность их свободного открывания изнутри без ключа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E245EF-C42C-46DE-A91C-37AD13122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833" y="1734898"/>
            <a:ext cx="3264195" cy="36653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B5D6E6-0C8D-448F-BF38-1DC06EFBA149}"/>
              </a:ext>
            </a:extLst>
          </p:cNvPr>
          <p:cNvSpPr txBox="1"/>
          <p:nvPr/>
        </p:nvSpPr>
        <p:spPr>
          <a:xfrm>
            <a:off x="361507" y="2168789"/>
            <a:ext cx="455073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Остекление окон выполняется </a:t>
            </a:r>
            <a:r>
              <a:rPr lang="ru-RU" sz="19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 цельного стекла</a:t>
            </a:r>
            <a:r>
              <a:rPr lang="ru-RU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19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допускается</a:t>
            </a:r>
            <a:r>
              <a:rPr lang="ru-RU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наличие трещин и иное нарушение целостности стекла </a:t>
            </a:r>
          </a:p>
          <a:p>
            <a:pPr algn="ctr"/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(п.2.8.3. СП 2.4.3648-20 «Санитарно-эпидемиологические требования к организациям воспитания и обучения, отдыха и оздоровления детей и молодежи)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1402379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1722</TotalTime>
  <Words>2591</Words>
  <Application>Microsoft Office PowerPoint</Application>
  <PresentationFormat>Экран (4:3)</PresentationFormat>
  <Paragraphs>179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48" baseType="lpstr">
      <vt:lpstr>Arial</vt:lpstr>
      <vt:lpstr>Arial Black</vt:lpstr>
      <vt:lpstr>Calibri</vt:lpstr>
      <vt:lpstr>Calibri Light</vt:lpstr>
      <vt:lpstr>Century Gothic</vt:lpstr>
      <vt:lpstr>Courier New</vt:lpstr>
      <vt:lpstr>PT Sans</vt:lpstr>
      <vt:lpstr>Raleway</vt:lpstr>
      <vt:lpstr>Times New Roman</vt:lpstr>
      <vt:lpstr>Wingdings 3</vt:lpstr>
      <vt:lpstr>Office Theme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Определение устойчивости и прочности ворот для футбола и мини-футбола </vt:lpstr>
      <vt:lpstr>Кабинет химии  </vt:lpstr>
      <vt:lpstr>Презентация PowerPoint</vt:lpstr>
      <vt:lpstr>Средства индивидуальной защиты</vt:lpstr>
      <vt:lpstr>Презентация PowerPoint</vt:lpstr>
      <vt:lpstr>Кабинет информатики</vt:lpstr>
      <vt:lpstr>Мастерская по обработке древесины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Лукшин В.Н.</dc:creator>
  <cp:lastModifiedBy>Антон Парубенко</cp:lastModifiedBy>
  <cp:revision>155</cp:revision>
  <cp:lastPrinted>2022-12-06T05:47:02Z</cp:lastPrinted>
  <dcterms:created xsi:type="dcterms:W3CDTF">2016-11-18T14:12:19Z</dcterms:created>
  <dcterms:modified xsi:type="dcterms:W3CDTF">2025-04-17T15:09:46Z</dcterms:modified>
</cp:coreProperties>
</file>